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4" r:id="rId2"/>
    <p:sldId id="267" r:id="rId3"/>
    <p:sldId id="263" r:id="rId4"/>
    <p:sldId id="289" r:id="rId5"/>
    <p:sldId id="290" r:id="rId6"/>
    <p:sldId id="274" r:id="rId7"/>
    <p:sldId id="291" r:id="rId8"/>
    <p:sldId id="292" r:id="rId9"/>
    <p:sldId id="293" r:id="rId10"/>
    <p:sldId id="294" r:id="rId11"/>
    <p:sldId id="296" r:id="rId12"/>
    <p:sldId id="297" r:id="rId13"/>
    <p:sldId id="298" r:id="rId14"/>
    <p:sldId id="283" r:id="rId15"/>
    <p:sldId id="295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D7D31"/>
    <a:srgbClr val="595959"/>
    <a:srgbClr val="FDCD03"/>
    <a:srgbClr val="FFC000"/>
    <a:srgbClr val="D9D9D9"/>
    <a:srgbClr val="5B9BD5"/>
    <a:srgbClr val="70AD47"/>
    <a:srgbClr val="FFC410"/>
    <a:srgbClr val="FAD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55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2E188-B6A5-4EBF-A1CC-3CF6F4254B2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A3D54-21FF-4A4F-B6C6-5A490B18CF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1259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A3D54-21FF-4A4F-B6C6-5A490B18CF7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9052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96A2F4-D7DD-4990-8F46-7DBAC3FC5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75DBB54-5BEF-46E9-948D-2E2C67E6D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8A7EA12-8028-4E98-A071-AF027471B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A8476EB-A96A-4982-A559-4BE1673D4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0A5544-36F6-4736-B285-E89C15209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77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B72CFD-DB89-4C89-B290-C9AA6912B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E29E814-D657-4C6D-9BF7-52E2222B8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F06F473-8C78-4F44-9487-87935419B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F97D71-51EE-45C6-B1F5-1F3FDFECC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4363E08-8143-4DB2-B04A-FD971B03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2996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E806C1-CB6C-43B7-B932-DEE22424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38810E5-FD2D-4BFD-9C9B-640BA993F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A9914F2-AFD8-42DE-8526-CC421C402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AD2B793-500E-46E6-8D33-B7412F61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ED82C68-2231-4538-84D5-0F2A31E57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28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034BA8-5E93-424D-8F18-53319D3C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476A75B-515C-4F23-860A-7C1B4F0DE3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3EBDE0D-4D99-4B03-A96A-045F663FFD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BB47301-140D-442C-9E4A-D346A9FD1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3884676-3F67-4065-BDD3-2138BC859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E42FD9D-92CA-40A2-A9FF-5F2311F6C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2151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4B50E5-AC56-41CB-8A0E-5F368C1A4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F1C6EEC-B3A9-4E9C-9677-9F7ADD634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0907B09-F13D-497A-A3FF-5D69B4309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9B00484-4865-4E2E-AD90-74965533FF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E5EF4CC-BE2E-4D18-89F0-C6E1B2A0C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AC95E5A-C9C1-45E2-BCF0-385EF25B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109F42F-6198-4813-A8E9-2C83298D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D0F45B0-230D-490E-AB36-944D9966E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4539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4BDF33-290B-444B-9036-886C6FEF6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081E122-2B1B-4383-8F01-6547D19C7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980D445-5CD4-40BD-A8D0-4FA3ACA01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27364B5-82A8-466C-8EB1-69CF4C82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3210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049A0F6-5190-46D9-ABB1-AC71C45A9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FC77750-D1FF-4D8E-A638-0E3A0C077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538E4D8-17BB-4847-8979-B00658EC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639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5460C3-C6B9-4C05-B6A9-229742979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E321D5-2151-4564-B420-4232EC2D4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7C1249F-C2C1-4AE7-84D4-23911403E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3A7BB0-1C84-4674-A64C-F5D3BA714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C9A72A5-865C-4C4A-99AA-4E852F806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5E56EDD-4550-491D-BFAE-8584E39FF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1373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B01428-2AE0-4055-BDEA-6E1007B47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05CF887-14CC-4746-9CF1-14017CBE2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63DFAB6-A898-48BA-AC23-8A05967DC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E7750EB-AE43-4A5F-A5A5-E665FE9EA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4073F46-76D1-48FB-863F-6DD97A3C4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C1D9CD2-7B03-4087-B836-BD339D4D3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227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B3914A-1ED8-464E-9711-B4436D0C6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71E92A2-55F1-420B-A710-C07619AD2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891945-DB2A-4148-A3DE-3B30F2520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F5D8DB1-3A14-4177-86C0-157C18A3A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EDFBA5A-7AE8-4542-B4D4-A57BE14E4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131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A066232-E4F7-43E9-89DB-919FEA7B18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296268D-C151-4319-9649-8F6F5C151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369AB8-0F80-4833-A176-D75B97D9A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9DE5802-0796-442F-BC1F-38D0461FA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3E8461F-E0D4-40CA-B235-7D86F8BA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3473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0EB976-8FD7-42D3-AEA9-58608CDB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A6E8478-D9C1-4E42-B9A0-A2BC4CADB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41328FB-26E4-429B-9878-0236D41D0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D7648-851D-4622-A07C-F5C802DE1811}" type="datetimeFigureOut">
              <a:rPr lang="uk-UA" smtClean="0"/>
              <a:t>17.01.2025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C83B3FE-3C7A-481B-BA8E-E0CC73D706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95D8CC-D25E-4F09-B96E-C037DC388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5B196-A756-4280-8880-0BDD0A31F2E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833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5.jpeg"/><Relationship Id="rId5" Type="http://schemas.openxmlformats.org/officeDocument/2006/relationships/image" Target="../media/image2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769D5E15-260F-460A-9495-D3F5B8E6C8F6}"/>
              </a:ext>
            </a:extLst>
          </p:cNvPr>
          <p:cNvCxnSpPr>
            <a:cxnSpLocks/>
            <a:stCxn id="8" idx="4"/>
          </p:cNvCxnSpPr>
          <p:nvPr/>
        </p:nvCxnSpPr>
        <p:spPr>
          <a:xfrm>
            <a:off x="1075057" y="5109350"/>
            <a:ext cx="0" cy="1772935"/>
          </a:xfrm>
          <a:prstGeom prst="line">
            <a:avLst/>
          </a:prstGeom>
          <a:ln w="12700">
            <a:solidFill>
              <a:srgbClr val="ED7D3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7BBA8086-E319-46E6-99EB-F9CB11FF7F77}"/>
              </a:ext>
            </a:extLst>
          </p:cNvPr>
          <p:cNvCxnSpPr>
            <a:cxnSpLocks/>
          </p:cNvCxnSpPr>
          <p:nvPr/>
        </p:nvCxnSpPr>
        <p:spPr>
          <a:xfrm>
            <a:off x="6737793" y="5819672"/>
            <a:ext cx="0" cy="1062613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C55C5624-3E4D-48D0-A4AC-17AF6D43C174}"/>
              </a:ext>
            </a:extLst>
          </p:cNvPr>
          <p:cNvCxnSpPr>
            <a:cxnSpLocks/>
            <a:stCxn id="18" idx="4"/>
          </p:cNvCxnSpPr>
          <p:nvPr/>
        </p:nvCxnSpPr>
        <p:spPr>
          <a:xfrm flipH="1">
            <a:off x="4689362" y="5487848"/>
            <a:ext cx="312" cy="1394437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76BF363-EB76-440A-B295-76B95F5CDF89}"/>
              </a:ext>
            </a:extLst>
          </p:cNvPr>
          <p:cNvCxnSpPr>
            <a:cxnSpLocks/>
            <a:stCxn id="17" idx="4"/>
          </p:cNvCxnSpPr>
          <p:nvPr/>
        </p:nvCxnSpPr>
        <p:spPr>
          <a:xfrm>
            <a:off x="2819682" y="5818646"/>
            <a:ext cx="0" cy="1063639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1930340-2747-4539-8186-061C64288FD4}"/>
              </a:ext>
            </a:extLst>
          </p:cNvPr>
          <p:cNvSpPr txBox="1"/>
          <p:nvPr/>
        </p:nvSpPr>
        <p:spPr>
          <a:xfrm>
            <a:off x="7147" y="3136544"/>
            <a:ext cx="12184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b="1" smtClean="0">
                <a:solidFill>
                  <a:srgbClr val="1F0D89"/>
                </a:solidFill>
              </a:rPr>
              <a:t>ХІМІЯ</a:t>
            </a:r>
            <a:endParaRPr lang="uk-UA" sz="6000" dirty="0">
              <a:solidFill>
                <a:srgbClr val="595959"/>
              </a:solidFill>
            </a:endParaRP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3B3E3DDC-7BF4-400D-86D8-053A914F9A76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70" name="Прямоугольный треугольник 69">
              <a:extLst>
                <a:ext uri="{FF2B5EF4-FFF2-40B4-BE49-F238E27FC236}">
                  <a16:creationId xmlns:a16="http://schemas.microsoft.com/office/drawing/2014/main" xmlns="" id="{CBB1E7A1-D438-4633-B685-05EA498C62CE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1" name="Прямоугольный треугольник 70">
              <a:extLst>
                <a:ext uri="{FF2B5EF4-FFF2-40B4-BE49-F238E27FC236}">
                  <a16:creationId xmlns:a16="http://schemas.microsoft.com/office/drawing/2014/main" xmlns="" id="{D3286821-D6BF-4F78-BEB3-769E219D2302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2" name="Прямоугольный треугольник 71">
              <a:extLst>
                <a:ext uri="{FF2B5EF4-FFF2-40B4-BE49-F238E27FC236}">
                  <a16:creationId xmlns:a16="http://schemas.microsoft.com/office/drawing/2014/main" xmlns="" id="{988E6CB4-AD7F-46E8-9BCF-4DE8AEE2F3A3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3" name="Прямоугольный треугольник 72">
              <a:extLst>
                <a:ext uri="{FF2B5EF4-FFF2-40B4-BE49-F238E27FC236}">
                  <a16:creationId xmlns:a16="http://schemas.microsoft.com/office/drawing/2014/main" xmlns="" id="{BD3C9539-3207-4747-AA22-8B80A83AEE23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xmlns="" id="{78A5447A-5542-4CE8-BAE8-C8C24744D2F2}"/>
              </a:ext>
            </a:extLst>
          </p:cNvPr>
          <p:cNvSpPr/>
          <p:nvPr/>
        </p:nvSpPr>
        <p:spPr>
          <a:xfrm>
            <a:off x="592439" y="4155243"/>
            <a:ext cx="965236" cy="954107"/>
          </a:xfrm>
          <a:prstGeom prst="flowChartConnector">
            <a:avLst/>
          </a:prstGeom>
          <a:ln w="12700">
            <a:solidFill>
              <a:srgbClr val="ED7D3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Блок-схема: узел 16">
            <a:extLst>
              <a:ext uri="{FF2B5EF4-FFF2-40B4-BE49-F238E27FC236}">
                <a16:creationId xmlns:a16="http://schemas.microsoft.com/office/drawing/2014/main" xmlns="" id="{F783E262-83C8-4049-B4D8-6BD5259B4F55}"/>
              </a:ext>
            </a:extLst>
          </p:cNvPr>
          <p:cNvSpPr/>
          <p:nvPr/>
        </p:nvSpPr>
        <p:spPr>
          <a:xfrm>
            <a:off x="2337064" y="4864539"/>
            <a:ext cx="965236" cy="954107"/>
          </a:xfrm>
          <a:prstGeom prst="flowChartConnector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Блок-схема: узел 17">
            <a:extLst>
              <a:ext uri="{FF2B5EF4-FFF2-40B4-BE49-F238E27FC236}">
                <a16:creationId xmlns:a16="http://schemas.microsoft.com/office/drawing/2014/main" xmlns="" id="{807BF576-B67C-421A-8D4B-ABF0C65DDC0A}"/>
              </a:ext>
            </a:extLst>
          </p:cNvPr>
          <p:cNvSpPr/>
          <p:nvPr/>
        </p:nvSpPr>
        <p:spPr>
          <a:xfrm>
            <a:off x="4207056" y="4533741"/>
            <a:ext cx="965236" cy="954107"/>
          </a:xfrm>
          <a:prstGeom prst="flowChartConnector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7030A0"/>
              </a:solidFill>
            </a:endParaRPr>
          </a:p>
        </p:txBody>
      </p:sp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xmlns="" id="{54D329B2-04C7-4E8B-9144-191DD3B904C1}"/>
              </a:ext>
            </a:extLst>
          </p:cNvPr>
          <p:cNvSpPr/>
          <p:nvPr/>
        </p:nvSpPr>
        <p:spPr>
          <a:xfrm>
            <a:off x="6237189" y="4883358"/>
            <a:ext cx="965236" cy="954107"/>
          </a:xfrm>
          <a:prstGeom prst="flowChartConnector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34F8BF1-973B-4511-8B56-066F8E9BC846}"/>
              </a:ext>
            </a:extLst>
          </p:cNvPr>
          <p:cNvSpPr txBox="1"/>
          <p:nvPr/>
        </p:nvSpPr>
        <p:spPr>
          <a:xfrm>
            <a:off x="-5" y="372311"/>
            <a:ext cx="1219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smtClean="0">
                <a:solidFill>
                  <a:srgbClr val="ED7D31"/>
                </a:solidFill>
              </a:rPr>
              <a:t>МАЙСТЕР-КЛАС</a:t>
            </a:r>
            <a:endParaRPr lang="uk-UA" sz="3600" b="1" dirty="0">
              <a:solidFill>
                <a:srgbClr val="ED7D31"/>
              </a:solidFill>
            </a:endParaRPr>
          </a:p>
        </p:txBody>
      </p:sp>
      <p:pic>
        <p:nvPicPr>
          <p:cNvPr id="39" name="Рисунок 38" descr="Шестеренки со сплошной заливкой">
            <a:extLst>
              <a:ext uri="{FF2B5EF4-FFF2-40B4-BE49-F238E27FC236}">
                <a16:creationId xmlns:a16="http://schemas.microsoft.com/office/drawing/2014/main" xmlns="" id="{81E51A34-20B9-48D9-8A6E-316CFDFA2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853" y="4298103"/>
            <a:ext cx="668386" cy="668386"/>
          </a:xfrm>
          <a:prstGeom prst="rect">
            <a:avLst/>
          </a:prstGeom>
        </p:spPr>
      </p:pic>
      <p:pic>
        <p:nvPicPr>
          <p:cNvPr id="41" name="Рисунок 40" descr="Чат со сплошной заливкой">
            <a:extLst>
              <a:ext uri="{FF2B5EF4-FFF2-40B4-BE49-F238E27FC236}">
                <a16:creationId xmlns:a16="http://schemas.microsoft.com/office/drawing/2014/main" xmlns="" id="{7A48741D-7256-4131-9A88-B5218FE149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5217" y="4720107"/>
            <a:ext cx="651961" cy="651961"/>
          </a:xfrm>
          <a:prstGeom prst="rect">
            <a:avLst/>
          </a:prstGeom>
        </p:spPr>
      </p:pic>
      <p:pic>
        <p:nvPicPr>
          <p:cNvPr id="42" name="Рисунок 41" descr="Открытая ладонь с растением со сплошной заливкой">
            <a:extLst>
              <a:ext uri="{FF2B5EF4-FFF2-40B4-BE49-F238E27FC236}">
                <a16:creationId xmlns:a16="http://schemas.microsoft.com/office/drawing/2014/main" xmlns="" id="{0530CAFD-E355-49C3-8FB0-5D90E80890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26108" y="5019996"/>
            <a:ext cx="609976" cy="609976"/>
          </a:xfrm>
          <a:prstGeom prst="rect">
            <a:avLst/>
          </a:prstGeom>
        </p:spPr>
      </p:pic>
      <p:pic>
        <p:nvPicPr>
          <p:cNvPr id="43" name="Рисунок 42" descr="Школьный класс со сплошной заливкой">
            <a:extLst>
              <a:ext uri="{FF2B5EF4-FFF2-40B4-BE49-F238E27FC236}">
                <a16:creationId xmlns:a16="http://schemas.microsoft.com/office/drawing/2014/main" xmlns="" id="{A6AACBED-EB69-490E-92E0-4D572BE630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21329" y="5033388"/>
            <a:ext cx="632928" cy="632928"/>
          </a:xfrm>
          <a:prstGeom prst="rect">
            <a:avLst/>
          </a:prstGeom>
        </p:spPr>
      </p:pic>
      <p:sp>
        <p:nvSpPr>
          <p:cNvPr id="30" name="Текст 1">
            <a:extLst>
              <a:ext uri="{FF2B5EF4-FFF2-40B4-BE49-F238E27FC236}">
                <a16:creationId xmlns:a16="http://schemas.microsoft.com/office/drawing/2014/main" xmlns="" id="{3A3A9379-ECA0-4D62-852A-69C9EDED07CC}"/>
              </a:ext>
            </a:extLst>
          </p:cNvPr>
          <p:cNvSpPr txBox="1">
            <a:spLocks/>
          </p:cNvSpPr>
          <p:nvPr/>
        </p:nvSpPr>
        <p:spPr bwMode="auto">
          <a:xfrm>
            <a:off x="7443537" y="4720107"/>
            <a:ext cx="4748463" cy="1630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defRPr/>
            </a:pPr>
            <a:r>
              <a:rPr lang="uk-UA" sz="28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Микола Єжель, </a:t>
            </a: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</a:rPr>
              <a:t>вчитель біології та хімії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uk-UA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Мусійківського ліцею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</a:rPr>
              <a:t>Іванківської селищної ради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027" name="Picture 3" descr="H:\Мої документи\ТАТО\МАЙСТЕР-КЛАС 2025\я роблю це так 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530" y="1182198"/>
            <a:ext cx="913531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21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416091" y="136441"/>
            <a:ext cx="7194755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00B050"/>
                </a:solidFill>
              </a:rPr>
              <a:t>Хімія 7 клас НУШ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pic>
        <p:nvPicPr>
          <p:cNvPr id="2050" name="Picture 2" descr="H:\Мої документи\ТАТО\МАЙСТЕР-КЛАС 2025\ХІМІЯ\7 клас НУШ. Масова частка\задача 1-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9" b="15911"/>
          <a:stretch/>
        </p:blipFill>
        <p:spPr bwMode="auto">
          <a:xfrm>
            <a:off x="1132230" y="1019716"/>
            <a:ext cx="4896000" cy="504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Мої документи\ТАТО\МАЙСТЕР-КЛАС 2025\ХІМІЯ\7 клас НУШ. Масова частка\задача 2-3-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944" y="124933"/>
            <a:ext cx="4932000" cy="6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38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5745026" y="103525"/>
            <a:ext cx="6130885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00B050"/>
                </a:solidFill>
              </a:rPr>
              <a:t>Хімія 7 клас НУШ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pic>
        <p:nvPicPr>
          <p:cNvPr id="2" name="Picture 2" descr="H:\Мої документи\ТАТО\МАЙСТЕР-КЛАС 2025\ХІМІЯ\7 клас НУШ. Масова частка\Назви хім. елементів_ДСТУ 2439_2018\уроки хімії 7 кл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78" y="103525"/>
            <a:ext cx="576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H:\Мої документи\ТАТО\МАЙСТЕР-КЛАС 2025\ХІМІЯ\7 клас НУШ. Масова частка\Назви хім. елементів_ДСТУ 2439_2018\стандар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78" y="3460933"/>
            <a:ext cx="576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9" t="6732" r="6385" b="8264"/>
          <a:stretch/>
        </p:blipFill>
        <p:spPr bwMode="auto">
          <a:xfrm>
            <a:off x="6963505" y="772967"/>
            <a:ext cx="4320000" cy="597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74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2880588" y="73274"/>
            <a:ext cx="6138195" cy="677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Хімія 10 клас</a:t>
            </a:r>
            <a:endParaRPr lang="ru-RU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:\Мої документи\ТАТО\МАЙСТЕР-КЛАС 2025\ХІМІЯ\10 клас\Назви алкені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230" y="750281"/>
            <a:ext cx="9288000" cy="587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10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875301" y="99927"/>
            <a:ext cx="6138195" cy="677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Хімія 10 клас</a:t>
            </a:r>
            <a:endParaRPr lang="ru-RU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H:\Мої документи\ТАТО\МАЙСТЕР-КЛАС 2025\ХІМІЯ\10 клас\Амінокислоти\Амінокислоти (табл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632" y="776934"/>
            <a:ext cx="4176000" cy="574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:\Мої документи\ТАТО\МАЙСТЕР-КЛАС 2025\ХІМІЯ\10 клас\Амінокислоти\aminokisloty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8" y="347201"/>
            <a:ext cx="5324475" cy="61150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92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1822655" y="117705"/>
            <a:ext cx="8229600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C00000"/>
                </a:solidFill>
              </a:rPr>
              <a:t>Хімія 8 клас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pic>
        <p:nvPicPr>
          <p:cNvPr id="5123" name="Picture 3" descr="H:\Мої документи\ТАТО\МАЙСТЕР-КЛАС 2025\ХІМІЯ\8 клас\Хімічні елементи і терміни (ребуси)\Хімічні ребуси (ЕЛЕМЕНТИ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23" y="838606"/>
            <a:ext cx="1060834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86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1822655" y="117705"/>
            <a:ext cx="8229600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C00000"/>
                </a:solidFill>
              </a:rPr>
              <a:t>Хімія 8 клас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pic>
        <p:nvPicPr>
          <p:cNvPr id="6146" name="Picture 2" descr="H:\Мої документи\ТАТО\МАЙСТЕР-КЛАС 2025\ХІМІЯ\8 клас\Хімічні елементи і терміни (ребуси)\Хімічні ребуси (ТЕРМІНИ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233" y="787149"/>
            <a:ext cx="803572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H:\Мої документи\ТАТО\МАЙСТЕР-КЛАС 2025\ХІМІЯ\8 клас\Хімічні елементи і терміни (ребуси)\IMG202405240855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233" y="3792479"/>
            <a:ext cx="3960000" cy="29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:\Мої документи\ТАТО\МАЙСТЕР-КЛАС 2025\ХІМІЯ\8 клас\Хімічні елементи і терміни (ребуси)\IMG202405240855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293" y="3792479"/>
            <a:ext cx="3960000" cy="29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03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1822655" y="117705"/>
            <a:ext cx="8229600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C00000"/>
                </a:solidFill>
              </a:rPr>
              <a:t>Хімія 8 клас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pic>
        <p:nvPicPr>
          <p:cNvPr id="7170" name="Picture 2" descr="H:\Мої документи\ТАТО\МАЙСТЕР-КЛАС 2025\ХІМІЯ\8 клас\Розподіл електроні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230" y="727184"/>
            <a:ext cx="9756000" cy="58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35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1822655" y="117705"/>
            <a:ext cx="8229600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C00000"/>
                </a:solidFill>
              </a:rPr>
              <a:t>Хімія 8 клас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pic>
        <p:nvPicPr>
          <p:cNvPr id="8194" name="Picture 2" descr="H:\Мої документи\ТАТО\МАЙСТЕР-КЛАС 2025\ХІМІЯ\8 клас\Електронні комірки 1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255" y="789849"/>
            <a:ext cx="8280000" cy="584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21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2001354" y="939549"/>
            <a:ext cx="8229600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i="1" smtClean="0">
                <a:solidFill>
                  <a:srgbClr val="0070C0"/>
                </a:solidFill>
              </a:rPr>
              <a:t>Ковалентний зв</a:t>
            </a:r>
            <a:r>
              <a:rPr lang="en-US" sz="4000" b="1" i="1" smtClean="0">
                <a:solidFill>
                  <a:srgbClr val="0070C0"/>
                </a:solidFill>
              </a:rPr>
              <a:t>’</a:t>
            </a:r>
            <a:r>
              <a:rPr lang="uk-UA" sz="4000" b="1" i="1" smtClean="0">
                <a:solidFill>
                  <a:srgbClr val="0070C0"/>
                </a:solidFill>
              </a:rPr>
              <a:t>язок</a:t>
            </a:r>
            <a:endParaRPr lang="ru-RU" sz="4000" b="1" i="1" dirty="0">
              <a:solidFill>
                <a:srgbClr val="0070C0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1975055" y="270105"/>
            <a:ext cx="8229600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C00000"/>
                </a:solidFill>
              </a:rPr>
              <a:t>Хімія 8 клас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9218" name="Picture 2" descr="H:\Мої документи\ТАТО\МАЙСТЕР-КЛАС 2025\ХІМІЯ\8 клас\Ковалентний звязок\5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1" y="2916233"/>
            <a:ext cx="31718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H:\Мої документи\ТАТО\МАЙСТЕР-КЛАС 2025\ХІМІЯ\8 клас\Ковалентний звязок\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109" y="2716209"/>
            <a:ext cx="3476625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:\Мої документи\ТАТО\МАЙСТЕР-КЛАС 2025\ХІМІЯ\8 клас\Ковалентний звязок\велик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39" y="1624497"/>
            <a:ext cx="5400000" cy="443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5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1822655" y="20990"/>
            <a:ext cx="8229600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C00000"/>
                </a:solidFill>
              </a:rPr>
              <a:t>Хімія 8 клас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pic>
        <p:nvPicPr>
          <p:cNvPr id="11267" name="Picture 3" descr="H:\Мої документи\ТАТО\МАЙСТЕР-КЛАС 2025\ХІМІЯ\8 клас\Класи неорг. сполук (таблиця)\0. Класи неорг. сполук (таблиця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19" y="1404690"/>
            <a:ext cx="4061004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:\Мої документи\ТАТО\МАЙСТЕР-КЛАС 2025\ХІМІЯ\8 клас\Класи неорг. сполук (таблиця)\1. Класи неорг. сполук (ПРОСТІ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385" y="1396518"/>
            <a:ext cx="4061008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H:\Мої документи\ТАТО\МАЙСТЕР-КЛАС 2025\ХІМІЯ\8 клас\Класи неорг. сполук (таблиця)\2. Класи неорг. сполук (ОКСИДИ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734" y="1404690"/>
            <a:ext cx="4061008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193431" y="629976"/>
            <a:ext cx="11867649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i="1" smtClean="0">
                <a:solidFill>
                  <a:srgbClr val="0070C0"/>
                </a:solidFill>
              </a:rPr>
              <a:t>Основні класи неорганічних сполук</a:t>
            </a:r>
            <a:endParaRPr lang="ru-RU" sz="4000" b="1" i="1" dirty="0">
              <a:solidFill>
                <a:srgbClr val="0070C0"/>
              </a:solidFill>
            </a:endParaRPr>
          </a:p>
        </p:txBody>
      </p:sp>
      <p:pic>
        <p:nvPicPr>
          <p:cNvPr id="11270" name="Picture 6" descr="H:\Мої документи\ТАТО\МАЙСТЕР-КЛАС 2025\ХІМІЯ\8 клас\Класи неорг. сполук (таблиця)\3. Класи неорг. сполук (ОСНОВИ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19" y="3937206"/>
            <a:ext cx="4061008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H:\Мої документи\ТАТО\МАЙСТЕР-КЛАС 2025\ХІМІЯ\8 клас\Класи неорг. сполук (таблиця)\4. Класи неорг. сполук (КИСЛОТИ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383" y="3942251"/>
            <a:ext cx="4061008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:\Мої документи\ТАТО\МАЙСТЕР-КЛАС 2025\ХІМІЯ\8 клас\Класи неорг. сполук (таблиця)\5. Класи неорг. сполук (СОЛІ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734" y="3942251"/>
            <a:ext cx="4061008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86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1822655" y="117705"/>
            <a:ext cx="8229600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C00000"/>
                </a:solidFill>
              </a:rPr>
              <a:t>Хімія 8 клас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pic>
        <p:nvPicPr>
          <p:cNvPr id="12291" name="Picture 3" descr="H:\Мої документи\ТАТО\МАЙСТЕР-КЛАС 2025\ХІМІЯ\8 клас\Класи неорг. сполук (таблиця)\велика таблиц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30" y="754387"/>
            <a:ext cx="8964000" cy="590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24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6260123" y="697513"/>
            <a:ext cx="4967654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800" b="1" i="1" smtClean="0">
                <a:solidFill>
                  <a:srgbClr val="0070C0"/>
                </a:solidFill>
              </a:rPr>
              <a:t>Приклади взаємодії різних </a:t>
            </a:r>
          </a:p>
          <a:p>
            <a:r>
              <a:rPr lang="uk-UA" sz="2800" b="1" i="1" smtClean="0">
                <a:solidFill>
                  <a:srgbClr val="0070C0"/>
                </a:solidFill>
              </a:rPr>
              <a:t>класів неорганічних сполук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pic>
        <p:nvPicPr>
          <p:cNvPr id="13314" name="Picture 2" descr="H:\Мої документи\ТАТО\МАЙСТЕР-КЛАС 2025\ХІМІЯ\8 клас\Кухоль хіміка (добування солей)\Приклади взаємодії різних класів неорганічних речовин\кухоль хіміка 1 (ВИПРАВЛ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80" y="538957"/>
            <a:ext cx="5191743" cy="62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H:\Мої документи\ТАТО\МАЙСТЕР-КЛАС 2025\ХІМІЯ\8 клас\Кухоль хіміка (добування солей)\Приклади взаємодії різних класів неорганічних речовин\Приклади взаємодії різних класів неорганічних речовин (ПАЗЛ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417" y="1366957"/>
            <a:ext cx="3804983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2001354" y="144070"/>
            <a:ext cx="8229600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C00000"/>
                </a:solidFill>
              </a:rPr>
              <a:t>Хімія 8 клас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94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4410986" y="110423"/>
            <a:ext cx="3979621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smtClean="0">
                <a:solidFill>
                  <a:srgbClr val="4472C4"/>
                </a:solidFill>
              </a:rPr>
              <a:t>Хімія 9 клас</a:t>
            </a:r>
            <a:endParaRPr lang="ru-RU" sz="4000" b="1" dirty="0">
              <a:solidFill>
                <a:srgbClr val="4472C4"/>
              </a:solidFill>
            </a:endParaRPr>
          </a:p>
        </p:txBody>
      </p:sp>
      <p:pic>
        <p:nvPicPr>
          <p:cNvPr id="14338" name="Picture 2" descr="H:\Мої документи\ТАТО\МАЙСТЕР-КЛАС 2025\ХІМІЯ\9 клас\Катіони-аніони\КАТІОНИ, АНІОН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9419"/>
            <a:ext cx="6480000" cy="409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:\Мої документи\ТАТО\МАЙСТЕР-КЛАС 2025\ХІМІЯ\9 клас\Катіони-аніони\IMG202410090937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134" y="1258481"/>
            <a:ext cx="56896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20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1646262D-64D8-4CD5-97AF-C6DA2F3DFE46}"/>
              </a:ext>
            </a:extLst>
          </p:cNvPr>
          <p:cNvCxnSpPr/>
          <p:nvPr/>
        </p:nvCxnSpPr>
        <p:spPr>
          <a:xfrm>
            <a:off x="5594555" y="60861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09547226-4007-4D9A-B521-8FD7A0944F18}"/>
              </a:ext>
            </a:extLst>
          </p:cNvPr>
          <p:cNvGrpSpPr/>
          <p:nvPr/>
        </p:nvGrpSpPr>
        <p:grpSpPr>
          <a:xfrm>
            <a:off x="-4618" y="6066502"/>
            <a:ext cx="12203352" cy="791500"/>
            <a:chOff x="-4618" y="6066502"/>
            <a:chExt cx="12203352" cy="791500"/>
          </a:xfrm>
        </p:grpSpPr>
        <p:sp>
          <p:nvSpPr>
            <p:cNvPr id="111" name="Прямоугольный треугольник 110">
              <a:extLst>
                <a:ext uri="{FF2B5EF4-FFF2-40B4-BE49-F238E27FC236}">
                  <a16:creationId xmlns:a16="http://schemas.microsoft.com/office/drawing/2014/main" xmlns="" id="{24A92107-A7E3-4E1C-BA4A-1B5A8C4310F5}"/>
                </a:ext>
              </a:extLst>
            </p:cNvPr>
            <p:cNvSpPr/>
            <p:nvPr/>
          </p:nvSpPr>
          <p:spPr>
            <a:xfrm rot="16200000">
              <a:off x="8113659" y="2772926"/>
              <a:ext cx="791497" cy="7378649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угольный треугольник 111">
              <a:extLst>
                <a:ext uri="{FF2B5EF4-FFF2-40B4-BE49-F238E27FC236}">
                  <a16:creationId xmlns:a16="http://schemas.microsoft.com/office/drawing/2014/main" xmlns="" id="{C00B05D9-3853-4D56-A016-91E34FD0D4DD}"/>
                </a:ext>
              </a:extLst>
            </p:cNvPr>
            <p:cNvSpPr/>
            <p:nvPr/>
          </p:nvSpPr>
          <p:spPr>
            <a:xfrm rot="16200000" flipV="1">
              <a:off x="2927549" y="3384754"/>
              <a:ext cx="545693" cy="6400803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угольный треугольник 112">
              <a:extLst>
                <a:ext uri="{FF2B5EF4-FFF2-40B4-BE49-F238E27FC236}">
                  <a16:creationId xmlns:a16="http://schemas.microsoft.com/office/drawing/2014/main" xmlns="" id="{5E6E4724-E0D8-4CD1-9864-F6B1E4B36192}"/>
                </a:ext>
              </a:extLst>
            </p:cNvPr>
            <p:cNvSpPr/>
            <p:nvPr/>
          </p:nvSpPr>
          <p:spPr>
            <a:xfrm rot="16200000" flipV="1">
              <a:off x="5871165" y="668085"/>
              <a:ext cx="314132" cy="12065698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угольный треугольник 113">
              <a:extLst>
                <a:ext uri="{FF2B5EF4-FFF2-40B4-BE49-F238E27FC236}">
                  <a16:creationId xmlns:a16="http://schemas.microsoft.com/office/drawing/2014/main" xmlns="" id="{F0D3CA1E-299D-4468-844A-0A6EB03AB42E}"/>
                </a:ext>
              </a:extLst>
            </p:cNvPr>
            <p:cNvSpPr/>
            <p:nvPr/>
          </p:nvSpPr>
          <p:spPr>
            <a:xfrm rot="16200000">
              <a:off x="7237451" y="1896717"/>
              <a:ext cx="467031" cy="9455534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1822655" y="1083722"/>
            <a:ext cx="8229600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i="1" smtClean="0">
                <a:solidFill>
                  <a:srgbClr val="FF0000"/>
                </a:solidFill>
              </a:rPr>
              <a:t>Ступінь окиснення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43FC18C2-5683-4C9C-AE2C-535F0167C3CC}"/>
              </a:ext>
            </a:extLst>
          </p:cNvPr>
          <p:cNvSpPr txBox="1">
            <a:spLocks/>
          </p:cNvSpPr>
          <p:nvPr/>
        </p:nvSpPr>
        <p:spPr>
          <a:xfrm>
            <a:off x="1411632" y="1211259"/>
            <a:ext cx="881932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/>
          </a:p>
        </p:txBody>
      </p:sp>
      <p:pic>
        <p:nvPicPr>
          <p:cNvPr id="10243" name="Picture 3" descr="H:\Мої документи\ТАТО\МАЙСТЕР-КЛАС 2025\ХІМІЯ\8 клас\Ступінь окиснення\speka_uk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2" y="1087569"/>
            <a:ext cx="3240000" cy="517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:\Мої документи\ТАТО\МАЙСТЕР-КЛАС 2025\ХІМІЯ\8 клас\Ступінь окиснення\holod_uk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672" y="787148"/>
            <a:ext cx="3240000" cy="547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H:\Мої документи\ТАТО\МАЙСТЕР-КЛАС 2025\ХІМІЯ\8 клас\Ступінь окиснення\image1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672" y="2016657"/>
            <a:ext cx="5580000" cy="151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:\Мої документи\ТАТО\МАЙСТЕР-КЛАС 2025\ХІМІЯ\8 клас\Ступінь окиснення\лід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230" y="4001735"/>
            <a:ext cx="2232000" cy="19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D16F263E-00C3-48EF-8F3D-889F30602CDC}"/>
              </a:ext>
            </a:extLst>
          </p:cNvPr>
          <p:cNvSpPr txBox="1">
            <a:spLocks/>
          </p:cNvSpPr>
          <p:nvPr/>
        </p:nvSpPr>
        <p:spPr>
          <a:xfrm>
            <a:off x="1975055" y="270105"/>
            <a:ext cx="8229600" cy="6694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>
                <a:solidFill>
                  <a:srgbClr val="4472C4"/>
                </a:solidFill>
              </a:rPr>
              <a:t>Хімія 9 клас</a:t>
            </a:r>
            <a:endParaRPr lang="ru-RU" sz="4000" b="1" dirty="0">
              <a:solidFill>
                <a:srgbClr val="4472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50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75</Words>
  <Application>Microsoft Office PowerPoint</Application>
  <PresentationFormat>Довільний</PresentationFormat>
  <Paragraphs>26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Єжель М.А.</dc:creator>
  <cp:lastModifiedBy>1</cp:lastModifiedBy>
  <cp:revision>137</cp:revision>
  <dcterms:created xsi:type="dcterms:W3CDTF">2024-05-11T06:32:05Z</dcterms:created>
  <dcterms:modified xsi:type="dcterms:W3CDTF">2025-01-17T08:28:19Z</dcterms:modified>
</cp:coreProperties>
</file>